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1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5" r:id="rId19"/>
    <p:sldId id="276" r:id="rId20"/>
    <p:sldId id="277" r:id="rId21"/>
    <p:sldId id="274" r:id="rId22"/>
    <p:sldId id="278" r:id="rId23"/>
    <p:sldId id="27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5352B-9860-4A78-9CB2-8020C4733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F1352F-0A8D-4CF4-BD9D-108F31124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BB330-C0E4-4404-A719-55BC504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DDE73-CD2B-4EE7-A528-BCE70667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A4452-C9D8-44D5-83CD-030F9DE5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3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27B4A-EC00-44E6-ABAF-4A90BC91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E3E41D-433D-4243-ABEC-440F6B9D2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FACA5-A3A9-498B-8465-3BDDDE75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FD1EB-7E89-4F2D-A3A7-DCE4B8A8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E206EF-8935-4794-BAD1-777CC153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5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6264DF-8224-4860-9B73-FFD36BCDC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BEF82F-F404-4071-9D77-A7B2605E3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5C88F-D0DC-4C45-BF42-B3B3BFC20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BFE552-F140-480A-BD34-4C8E7E40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16910F-F1C3-4EBD-AF98-094AE319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8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DE497-4CFA-4448-87BC-40870784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2EA52-5ECA-436A-8F45-770B49674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1FDE4-88CF-4B18-8B2E-9402FCE9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36DE0-49F3-4AA9-83F1-5ADA0155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E3DA1-BDC8-4ADA-B5C0-92817CBE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47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820A4-895A-4B26-B9A3-7BF895C5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C43E91-FC71-4116-9403-AC548D3FB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B6ACF-F97B-48C1-B1C8-33D3E62A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AD417-F853-4514-8AFB-6400C6D3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8E05FA-4AEF-4A35-BD3D-61EFC212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87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40E21-7FAA-43A2-AE41-EEC25652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D67F18-D154-4930-A61A-88612FDCE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565888-51BF-4F57-8F29-F6909EF4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07432A-4451-481B-819E-B2DA1DA5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88009-81F3-48B6-8D17-1EBA423B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6C3C0B-9A88-42FD-B429-1D0CC7F0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44A68-69FA-465D-AC41-063028FA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4D07A5-2B2B-433E-8F4A-462E66AE9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B35FDF-B77F-478E-8FBA-3724A5A81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2956E4-3907-4C9F-B03D-DB8BC0BCAF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93A6B4-CC3D-4C2B-BB39-86D7D68E3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DA1630-8DDA-417B-AD9A-ED385443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50F663-36AD-4BE9-B361-FE76E1AF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0368A2-AC3D-4E91-B063-9B00CCB9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6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81544-0E41-40C8-A78F-9F61F1C54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469FE2-3B8F-43EC-A72A-FD7221178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9A9917-89A0-4745-BD9C-7FB547F0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613BA2-7BFD-4F85-9085-7DD852C3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0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788D76-C0E9-48F2-84AC-3B173DC1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9C7E4D-0CF4-406B-8340-B6A5E4AA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2258F3-9F63-4CFA-AF55-D8596E5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2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54DBD-A60C-4DBA-8827-0B3D320F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F20BA-025F-46E4-A1FF-C4D0C5654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BCD8E-4BB7-4D8E-A7DD-093C6526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3A49AB-B4AA-4597-AE8F-57C34604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867B8E-5F06-446B-BB71-382C46AC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82EDC-D459-4E9D-AFBD-DF2FDD1B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4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7B23C-546E-4CE8-9E18-D086855F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F97D97-0ADF-4AD3-BD3E-1C25C6405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C0DCE-475E-403C-93CA-2E43B28C6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A29DB6-E8FF-4A78-9C4C-A67F87BF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93CAF0-A6A9-43A8-8829-B46782EE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563262-B6F3-494C-A4CD-64FC3211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0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C1355-78A9-421D-A073-16155F09C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BAF4BF-E721-4ED8-B0EF-B498E191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27227-C261-409F-A2C5-0B2423E6B9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5B4AA-857A-4C16-88F4-570CAE658479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DA85B6-25B8-46A8-950F-AA060C8A5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9CB04E-2135-48B6-BB68-AC36ED193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4B4D-A3F2-4A70-8D7A-27B0056EEB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E48DD0-28C8-403D-903F-449D5B941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24" y="-16722"/>
            <a:ext cx="10937289" cy="6835806"/>
          </a:xfrm>
          <a:prstGeom prst="rect">
            <a:avLst/>
          </a:prstGeom>
          <a:effectLst>
            <a:glow rad="127000">
              <a:schemeClr val="accent1">
                <a:alpha val="57000"/>
              </a:schemeClr>
            </a:glow>
          </a:effec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AD81B93F-7FB3-4DE5-A7C6-4021C5E9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560" y="651710"/>
            <a:ext cx="5813185" cy="77376"/>
          </a:xfrm>
        </p:spPr>
        <p:txBody>
          <a:bodyPr>
            <a:no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Комунальна установа «Центр професійного розвитку педагогічних працівників </a:t>
            </a:r>
            <a:b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Вінницької міської ради»</a:t>
            </a:r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D7204B-90E5-409D-B00B-69E1D23C2F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477" y="5117724"/>
            <a:ext cx="1567161" cy="1567161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C:\Users\Тарас\Desktop\Портрети працівників ЦПРПП на нову візитку (КОЛО)\Лого быле.png">
            <a:extLst>
              <a:ext uri="{FF2B5EF4-FFF2-40B4-BE49-F238E27FC236}">
                <a16:creationId xmlns:a16="http://schemas.microsoft.com/office/drawing/2014/main" id="{685CB225-A98A-4ED1-80AA-DD9B957C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78" y="459649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7">
            <a:extLst>
              <a:ext uri="{FF2B5EF4-FFF2-40B4-BE49-F238E27FC236}">
                <a16:creationId xmlns:a16="http://schemas.microsoft.com/office/drawing/2014/main" id="{DF0828B7-E3C9-4545-95AD-981E55A21A33}"/>
              </a:ext>
            </a:extLst>
          </p:cNvPr>
          <p:cNvSpPr txBox="1">
            <a:spLocks/>
          </p:cNvSpPr>
          <p:nvPr/>
        </p:nvSpPr>
        <p:spPr>
          <a:xfrm>
            <a:off x="3374136" y="1910885"/>
            <a:ext cx="7412233" cy="1490296"/>
          </a:xfrm>
          <a:prstGeom prst="rect">
            <a:avLst/>
          </a:prstGeom>
          <a:effectLst>
            <a:glow rad="749300">
              <a:schemeClr val="accent4">
                <a:satMod val="175000"/>
                <a:alpha val="82000"/>
              </a:schemeClr>
            </a:glow>
            <a:softEdge rad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>
                <a:solidFill>
                  <a:srgbClr val="0070C0"/>
                </a:solidFill>
                <a:effectLst>
                  <a:glow rad="355600">
                    <a:schemeClr val="accent4">
                      <a:satMod val="175000"/>
                      <a:alpha val="77000"/>
                    </a:schemeClr>
                  </a:glow>
                </a:effectLst>
                <a:latin typeface="Comic Sans MS" panose="030F0702030302020204" pitchFamily="66" charset="0"/>
              </a:rPr>
              <a:t>«Організація та проведення музичних свят та розваг зимового циклу в дитячому садку»</a:t>
            </a:r>
            <a:endParaRPr lang="ru-RU" b="1" dirty="0">
              <a:solidFill>
                <a:srgbClr val="0070C0"/>
              </a:solidFill>
              <a:effectLst>
                <a:glow rad="355600">
                  <a:schemeClr val="accent4">
                    <a:satMod val="175000"/>
                    <a:alpha val="77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Заголовок 7">
            <a:extLst>
              <a:ext uri="{FF2B5EF4-FFF2-40B4-BE49-F238E27FC236}">
                <a16:creationId xmlns:a16="http://schemas.microsoft.com/office/drawing/2014/main" id="{94FB68E3-1ACA-45FF-A59D-9D56B68BB82A}"/>
              </a:ext>
            </a:extLst>
          </p:cNvPr>
          <p:cNvSpPr txBox="1">
            <a:spLocks/>
          </p:cNvSpPr>
          <p:nvPr/>
        </p:nvSpPr>
        <p:spPr>
          <a:xfrm>
            <a:off x="3559946" y="4582981"/>
            <a:ext cx="4943470" cy="1069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Вебінар</a:t>
            </a:r>
            <a:r>
              <a:rPr lang="uk-UA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для музичних керівників ЗДО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Дата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проведення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- 10.12.2021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Час </a:t>
            </a:r>
            <a:r>
              <a:rPr lang="ru-RU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проведення</a:t>
            </a:r>
            <a:r>
              <a:rPr lang="ru-RU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– 13:00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Заголовок 7">
            <a:extLst>
              <a:ext uri="{FF2B5EF4-FFF2-40B4-BE49-F238E27FC236}">
                <a16:creationId xmlns:a16="http://schemas.microsoft.com/office/drawing/2014/main" id="{CD7EADCD-D72A-46F5-9B09-61BC0782C430}"/>
              </a:ext>
            </a:extLst>
          </p:cNvPr>
          <p:cNvSpPr txBox="1">
            <a:spLocks/>
          </p:cNvSpPr>
          <p:nvPr/>
        </p:nvSpPr>
        <p:spPr>
          <a:xfrm>
            <a:off x="943978" y="6011372"/>
            <a:ext cx="7559437" cy="386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Спікер</a:t>
            </a: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- консультант КУ «ЦПРПП ВМР» Лариса Бондарчук</a:t>
            </a:r>
          </a:p>
        </p:txBody>
      </p:sp>
    </p:spTree>
    <p:extLst>
      <p:ext uri="{BB962C8B-B14F-4D97-AF65-F5344CB8AC3E}">
        <p14:creationId xmlns:p14="http://schemas.microsoft.com/office/powerpoint/2010/main" val="2100999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ед Мороз | Фантастические существа вики | Fandom">
            <a:extLst>
              <a:ext uri="{FF2B5EF4-FFF2-40B4-BE49-F238E27FC236}">
                <a16:creationId xmlns:a16="http://schemas.microsoft.com/office/drawing/2014/main" id="{F9D067D6-B440-4904-A184-684AEE714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6" y="150979"/>
            <a:ext cx="4385568" cy="655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A44811-FC83-49E6-898F-5ACE6B0F0277}"/>
              </a:ext>
            </a:extLst>
          </p:cNvPr>
          <p:cNvSpPr/>
          <p:nvPr/>
        </p:nvSpPr>
        <p:spPr>
          <a:xfrm>
            <a:off x="4672614" y="150921"/>
            <a:ext cx="751938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Середня група «</a:t>
            </a:r>
            <a:r>
              <a:rPr lang="uk-UA" sz="3600" b="1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Чомусики</a:t>
            </a:r>
            <a:r>
              <a:rPr lang="uk-UA" sz="36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32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(п</a:t>
            </a:r>
            <a:r>
              <a:rPr lang="ru-RU" sz="32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3200" b="1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ятий</a:t>
            </a:r>
            <a:r>
              <a:rPr lang="uk-UA" sz="32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рік життя)</a:t>
            </a:r>
            <a:endParaRPr lang="ru-RU" sz="32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3600" b="1" u="sng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Співи.Пісні</a:t>
            </a:r>
            <a:r>
              <a:rPr lang="uk-UA" sz="3600" b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6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5BE5171-5A23-4EA8-AB7A-36DA5A2D15E3}"/>
              </a:ext>
            </a:extLst>
          </p:cNvPr>
          <p:cNvSpPr/>
          <p:nvPr/>
        </p:nvSpPr>
        <p:spPr>
          <a:xfrm>
            <a:off x="4745736" y="1709303"/>
            <a:ext cx="7446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«Запросини Діда Мороза»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В.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Верменича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М. Сингаївського;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«Новорічна привітальна»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і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О. та В. Качан;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«Новорічний хоровод»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А. Філіпенка,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Т.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Волгіної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«Коляда»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О. Зозулі,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К.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Перелісної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«Ой, щедрівко»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І. Островерхого,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В.Кленца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3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имние фоны для презентаций">
            <a:extLst>
              <a:ext uri="{FF2B5EF4-FFF2-40B4-BE49-F238E27FC236}">
                <a16:creationId xmlns:a16="http://schemas.microsoft.com/office/drawing/2014/main" id="{291A89E7-EF37-4A44-907F-3A3EDB3EEF1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3" y="0"/>
            <a:ext cx="12342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DE68A1D1-AAD1-47A7-9335-47554DC2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7592" y="256033"/>
            <a:ext cx="10378440" cy="583361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Музично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– </a:t>
            </a:r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ритмічна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діяльність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Ігри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Гра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з 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брязкальцями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» 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Ф. </a:t>
            </a:r>
            <a:r>
              <a:rPr lang="ru-RU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Флотова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Гра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Дід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Мороз 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зі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сніжками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»  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П. </a:t>
            </a:r>
            <a:r>
              <a:rPr lang="ru-RU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Чайковського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( фрагмент з балету «</a:t>
            </a:r>
            <a:r>
              <a:rPr lang="ru-RU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Спляча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красуня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»)</a:t>
            </a:r>
          </a:p>
          <a:p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Музично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– </a:t>
            </a:r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ритмічна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діяльність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r>
              <a:rPr lang="ru-RU" sz="2800" b="1" u="sng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Танці</a:t>
            </a:r>
            <a:r>
              <a:rPr lang="ru-RU" sz="28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:</a:t>
            </a:r>
          </a:p>
          <a:p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Новорічний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хоровод» 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А. </a:t>
            </a:r>
            <a:r>
              <a:rPr lang="ru-RU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Філіпенка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, сл. Т. </a:t>
            </a:r>
            <a:r>
              <a:rPr lang="ru-RU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Волгіної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Танок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сніжинок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» 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В. Моцарта</a:t>
            </a:r>
          </a:p>
          <a:p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Танок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біля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ru-RU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ялинки</a:t>
            </a:r>
            <a:r>
              <a:rPr lang="ru-RU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» 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В. </a:t>
            </a:r>
            <a:r>
              <a:rPr lang="ru-RU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Курочкіна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uk-UA" sz="3000" b="1" i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3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Гра на дитячих музичних інструментах: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«Сію, сію, посіваю»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. нар. колядка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«Щедрик, </a:t>
            </a:r>
            <a:r>
              <a:rPr lang="uk-UA" sz="3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ведрик</a:t>
            </a:r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»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. нар. щедрівка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68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частливого Рождества! - TOCOTOUR">
            <a:extLst>
              <a:ext uri="{FF2B5EF4-FFF2-40B4-BE49-F238E27FC236}">
                <a16:creationId xmlns:a16="http://schemas.microsoft.com/office/drawing/2014/main" id="{A5981716-13AC-455E-B6BF-1131F994B6C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F0DCDA7-A106-42C4-AE3A-01BB1CD21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1209"/>
            <a:ext cx="10515600" cy="556844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uk-UA" sz="51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ОСВІТНІ РЕЗУЛЬТАТИ</a:t>
            </a:r>
            <a:endParaRPr lang="ru-RU" sz="5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Уважно слухають музичні твори з початку до кінця;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Проявляють яскравий емоційний відгук на характер музики (через слова, рухи);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Упізнають пісні за мелодією;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Розрізняють звуки за висотою (в межах сексти, септими);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Співають протяжно з чіткою дикцією;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Починають та закінчують спів разом;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Виконують основні види рухів (біг, ходьбу, стрибки на місці), основні танцювальні рухи (пружинку, підскоки, кружляння, рухи парами по колу), рухи з предметами (іграшками, квітами, обручами тощо);</a:t>
            </a:r>
            <a:endParaRPr lang="ru-RU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00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рещенский сочельник в 2021 году">
            <a:extLst>
              <a:ext uri="{FF2B5EF4-FFF2-40B4-BE49-F238E27FC236}">
                <a16:creationId xmlns:a16="http://schemas.microsoft.com/office/drawing/2014/main" id="{21753D10-5773-4D36-AB0C-0FBA4DD31AB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300" y="0"/>
            <a:ext cx="12560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967E94BC-8419-4500-8485-DD6A6D97D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0041"/>
            <a:ext cx="10515600" cy="576961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Comic Sans MS" panose="030F0702030302020204" pitchFamily="66" charset="0"/>
              </a:rPr>
              <a:t>Старша група «Фантазери – мрійники» (6 –й рік життя)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Слухання музики: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«Марш»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муз. П.І. Чайковський (з балету «Лускунчик»)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«Клоуни»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муз. Д.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Кабалевського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 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i="1" u="sng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Співи. Пісні: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i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 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 </a:t>
            </a:r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«Перший сніг»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муз. Г.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Гембери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.. В Чорної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«Сипле сніг»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муз. І. Білика,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. М. Підгірянки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«Де ти, святий Миколаю?»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муз. Л.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Засадко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. Г.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Васіної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«Святий Миколай»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муз. В. Марченка,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.  С. Руденка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algn="just"/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«Зліпимо сніговиків»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муз. і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. Н.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Рубальської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4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 Крещенским сочельником 2021 - поздравления со Щедрым вечером в картинках,  открытках и стихах — УНИАН">
            <a:extLst>
              <a:ext uri="{FF2B5EF4-FFF2-40B4-BE49-F238E27FC236}">
                <a16:creationId xmlns:a16="http://schemas.microsoft.com/office/drawing/2014/main" id="{B481DA5F-8445-48CC-ADBF-4B4A48C77D4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" y="0"/>
            <a:ext cx="12192000" cy="733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56D152F-0F8E-4DFC-8FE7-051CA008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9729"/>
            <a:ext cx="10515600" cy="5979922"/>
          </a:xfrm>
        </p:spPr>
        <p:txBody>
          <a:bodyPr>
            <a:normAutofit fontScale="92500"/>
          </a:bodyPr>
          <a:lstStyle/>
          <a:p>
            <a:pPr algn="ctr"/>
            <a:r>
              <a:rPr lang="uk-UA" sz="35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Старша група «Фантазери – мрійники» </a:t>
            </a:r>
          </a:p>
          <a:p>
            <a:pPr algn="ctr"/>
            <a:r>
              <a:rPr lang="uk-UA" sz="3500" b="1" dirty="0">
                <a:solidFill>
                  <a:schemeClr val="bg1"/>
                </a:solidFill>
                <a:latin typeface="Comic Sans MS" panose="030F0702030302020204" pitchFamily="66" charset="0"/>
              </a:rPr>
              <a:t>(6 –й рік життя)</a:t>
            </a:r>
          </a:p>
          <a:p>
            <a:endParaRPr lang="uk-UA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2800" b="1" i="1" u="sng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Співи. Пісні:</a:t>
            </a:r>
            <a:endParaRPr lang="ru-RU" sz="2800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«Прийшла зима біловолоса»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Л. Давидова,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А. Бабенко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«Білесенькі сніжиночки»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В. Верховинця,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М. Вороного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«Дід Мороз»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І. Островського,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М. Підгірянки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«Наша ялинка»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В.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Таловирі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Г. Бойка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«Віхола – метелиця»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А Філіпенка,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Т.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Волгіної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«Святкують Новий рік звірята»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і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О. та В. Качан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«Добрий вечір, щедрий вечір»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нар. щедрівка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«Коляд, </a:t>
            </a:r>
            <a:r>
              <a:rPr lang="uk-UA" sz="28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коляд</a:t>
            </a: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колядниця» 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 нар. колядка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99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Зимние и Новогодние фоны">
            <a:extLst>
              <a:ext uri="{FF2B5EF4-FFF2-40B4-BE49-F238E27FC236}">
                <a16:creationId xmlns:a16="http://schemas.microsoft.com/office/drawing/2014/main" id="{808DF84B-44B7-4A0C-BB5D-81387393100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9728"/>
            <a:ext cx="12192000" cy="67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C9B1C1E-76F5-4772-8AFE-62BB6C84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"/>
            <a:ext cx="10515600" cy="60896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3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Музично – ритмічна діяльність. Ігри: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«Веселі танцюристи»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нар.мелодія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«Оркестр»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. нар. мелодія обр. В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Полєвого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«Гра петрушок» 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Т.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Вількорейської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3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Музично – ритмічна діяльність. Танці: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«Танок намистинок» 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М.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Черьомухіна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«Танок Снігуроньки та сніжинок» 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Р. Глієра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«Танок гномів» 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муз. Ф.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Черчеля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sz="3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Гра на дитячих музичних інструментах: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«Щедрик, щедрик, щедрівочка»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. нар. щедрівка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«Коляд, </a:t>
            </a:r>
            <a:r>
              <a:rPr lang="uk-UA" sz="30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коляд</a:t>
            </a:r>
            <a:r>
              <a:rPr lang="uk-UA" sz="3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колядниця» </a:t>
            </a:r>
            <a:r>
              <a:rPr lang="uk-UA" sz="3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укр</a:t>
            </a:r>
            <a:r>
              <a:rPr lang="uk-UA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. нар. колядка</a:t>
            </a:r>
            <a:endParaRPr lang="ru-RU" sz="3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08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утажи для видео монтажа.✨ Новый Год..🎄 Рождество HD - YouTube">
            <a:extLst>
              <a:ext uri="{FF2B5EF4-FFF2-40B4-BE49-F238E27FC236}">
                <a16:creationId xmlns:a16="http://schemas.microsoft.com/office/drawing/2014/main" id="{661963DB-0416-43DE-A8C7-FDE17B121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C9B1C1E-76F5-4772-8AFE-62BB6C84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5688" y="466343"/>
            <a:ext cx="8915400" cy="562330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b="1" u="sng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ОСВІТНІ РЕЗУЛЬТАТИ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 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Уважно слухають музику, розрізняють жанри музичних творів (пісня, танець, марш);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Розрізняють високі та низькі звуки (в межах квінти);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Упізнають пісні за мелодією;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Співають протяжно без напруження та крику,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дикційно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 чітко промовляють слова, правильно беруть дихання між музичними фразами;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Вчасно починають та закінчують спів разом з іншими дітьми, узгоджують свій спів з музичним супроводом;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Самостійно змінюють рухи відповідно до характеру та засобів музичної виразності у вправі, грі, танці;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Самостійно інсценують зміст пісні, танців, не наслідуючи інших дітей.</a:t>
            </a:r>
            <a:r>
              <a:rPr lang="uk-UA" b="1" u="sng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 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91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Зимняя Ялта — настоящая волшебная страна! | Пансионат Массандра,  Крым,Ялта,Массандра отели">
            <a:extLst>
              <a:ext uri="{FF2B5EF4-FFF2-40B4-BE49-F238E27FC236}">
                <a16:creationId xmlns:a16="http://schemas.microsoft.com/office/drawing/2014/main" id="{0E9AD9A4-0A89-4488-9B08-6C1474EC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C9B1C1E-76F5-4772-8AFE-62BB6C84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7720" y="466343"/>
            <a:ext cx="7187184" cy="580644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uk-UA" sz="41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Старша група «Дослідники» </a:t>
            </a:r>
          </a:p>
          <a:p>
            <a:pPr algn="ctr"/>
            <a:r>
              <a:rPr lang="uk-UA" sz="4100" b="1" dirty="0">
                <a:solidFill>
                  <a:schemeClr val="bg1"/>
                </a:solidFill>
                <a:latin typeface="Comic Sans MS" panose="030F0702030302020204" pitchFamily="66" charset="0"/>
              </a:rPr>
              <a:t>(7 –й рік життя)</a:t>
            </a:r>
            <a:endParaRPr lang="ru-RU" sz="41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Слухання музики: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«Зима» 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Ц.Кюї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; 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«Узимку» 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Р. Шумана;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Співи. Пісні: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«Пісня про перший сніг» 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і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Н.Май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«Ми всі чекаємо Миколая» 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і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. О.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Каліщука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«Вогні новорічного свята» 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і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. В. Марченка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«Новорічна» 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В. Марченка,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.  Є.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Магери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«Пісня про ялинку» 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М.Ведмедері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uk-UA" sz="3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3000" dirty="0">
                <a:solidFill>
                  <a:schemeClr val="bg1"/>
                </a:solidFill>
                <a:latin typeface="Comic Sans MS" panose="030F0702030302020204" pitchFamily="66" charset="0"/>
              </a:rPr>
              <a:t>. М. Рильського</a:t>
            </a:r>
            <a:endParaRPr lang="ru-RU" sz="3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41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StockVideo - Loopable Christmas Background HD » PooShock.Ru - Сборки,  Репаки RePack, aep проекты, программы для редактирования видео и графики.">
            <a:extLst>
              <a:ext uri="{FF2B5EF4-FFF2-40B4-BE49-F238E27FC236}">
                <a16:creationId xmlns:a16="http://schemas.microsoft.com/office/drawing/2014/main" id="{194E4639-950A-4199-85BF-E0F211DA6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80392" cy="690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C9B1C1E-76F5-4772-8AFE-62BB6C84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7720" y="466343"/>
            <a:ext cx="7187184" cy="5806441"/>
          </a:xfrm>
        </p:spPr>
        <p:txBody>
          <a:bodyPr>
            <a:normAutofit lnSpcReduction="10000"/>
          </a:bodyPr>
          <a:lstStyle/>
          <a:p>
            <a:r>
              <a:rPr lang="uk-UA" sz="28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Співи. Пісні: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«Ялинка»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Б. Фільц,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О. Олеся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«Новорічне свято»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М.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Чемберджі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В. Малишко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«З новим роком»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М.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Ведмедері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Т. Коломієць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«Казки Діда Мороза»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І.Островерхого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М. Пономаренко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«На Святвечір» 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муз.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О.Зозулі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сл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М. Чопик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«Добрий вечір, щедрий вечір»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укр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нар. щедрівка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«Коляд, </a:t>
            </a:r>
            <a:r>
              <a:rPr lang="uk-UA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коляд</a:t>
            </a:r>
            <a:r>
              <a:rPr lang="uk-UA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колядниця»  </a:t>
            </a:r>
            <a:r>
              <a:rPr lang="uk-UA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укр</a:t>
            </a:r>
            <a:r>
              <a:rPr lang="uk-UA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нар. колядка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052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Шаблоны для новогодних открыток 2020: Скачать бесплатно и распечатать">
            <a:extLst>
              <a:ext uri="{FF2B5EF4-FFF2-40B4-BE49-F238E27FC236}">
                <a16:creationId xmlns:a16="http://schemas.microsoft.com/office/drawing/2014/main" id="{3684C8EB-9852-4114-8302-436F1327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01" y="-557784"/>
            <a:ext cx="12260199" cy="817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C9B1C1E-76F5-4772-8AFE-62BB6C84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17719" y="466343"/>
            <a:ext cx="7608379" cy="654710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Музично – ритмічна діяльність. Ігри: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«Зайці і лисиця» муз.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М.Красєва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 «Хто швидше» муз.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М.Шварца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Музично – ритмічна діяльність. Танці:</a:t>
            </a: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«Танок петрушок» муз. О.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Даргомижського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«Танок Снігуроньки та сніжинок» муз. Г. Фауста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«Новорічний хоровод» муз. Т. Потапенка,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сл</a:t>
            </a: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Н.Найдьонової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«Танок циркових конячок» муз. М.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Красєва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«Танок з дзвіночками» муз.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Д.Шостаковича</a:t>
            </a: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 (Вальс-жарт)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Гра на дитячих музичних інструментах: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uk-UA" sz="8000" dirty="0">
                <a:solidFill>
                  <a:srgbClr val="0000FF"/>
                </a:solidFill>
                <a:latin typeface="Comic Sans MS" panose="030F0702030302020204" pitchFamily="66" charset="0"/>
              </a:rPr>
              <a:t>«Зірочка» муз. </a:t>
            </a:r>
            <a:r>
              <a:rPr lang="uk-UA" sz="8000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О.Тілічеєвої</a:t>
            </a:r>
            <a:endParaRPr lang="ru-RU" sz="8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47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C14FA-E5FC-4E8B-AADA-7C3EEDE0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иний новогодний шаблон PowerPoint - ProPowerPoint.Ru">
            <a:extLst>
              <a:ext uri="{FF2B5EF4-FFF2-40B4-BE49-F238E27FC236}">
                <a16:creationId xmlns:a16="http://schemas.microsoft.com/office/drawing/2014/main" id="{9468D983-9CFE-452D-9B8F-383A93F8B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8224" y="-211564"/>
            <a:ext cx="13276352" cy="100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F895C2-58C8-4489-9194-BF5E379CF8CB}"/>
              </a:ext>
            </a:extLst>
          </p:cNvPr>
          <p:cNvSpPr txBox="1"/>
          <p:nvPr/>
        </p:nvSpPr>
        <p:spPr>
          <a:xfrm>
            <a:off x="4128115" y="147232"/>
            <a:ext cx="798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Перша молодша група «Крихітки»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2C7C94-4670-4E78-9AD1-9DB94110E430}"/>
              </a:ext>
            </a:extLst>
          </p:cNvPr>
          <p:cNvSpPr/>
          <p:nvPr/>
        </p:nvSpPr>
        <p:spPr>
          <a:xfrm>
            <a:off x="3932807" y="1213913"/>
            <a:ext cx="90463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Орієнтовний репертуар</a:t>
            </a:r>
          </a:p>
          <a:p>
            <a:r>
              <a:rPr lang="uk-UA" sz="3200" b="1" i="1" u="sng" dirty="0"/>
              <a:t>Слухання музики:</a:t>
            </a:r>
            <a:endParaRPr lang="ru-RU" sz="3200" dirty="0"/>
          </a:p>
          <a:p>
            <a:pPr algn="r"/>
            <a:r>
              <a:rPr lang="uk-UA" sz="3200" b="1" i="1" dirty="0"/>
              <a:t> </a:t>
            </a:r>
            <a:endParaRPr lang="ru-RU" sz="3200" dirty="0"/>
          </a:p>
          <a:p>
            <a:r>
              <a:rPr lang="uk-UA" sz="3200" dirty="0"/>
              <a:t>«</a:t>
            </a:r>
            <a:r>
              <a:rPr lang="uk-UA" sz="3200" b="1" dirty="0"/>
              <a:t>Зима</a:t>
            </a:r>
            <a:r>
              <a:rPr lang="uk-UA" sz="3200" dirty="0"/>
              <a:t>»  муз. П. Чайковського</a:t>
            </a:r>
            <a:endParaRPr lang="ru-RU" sz="3200" dirty="0"/>
          </a:p>
          <a:p>
            <a:r>
              <a:rPr lang="uk-UA" sz="3200" dirty="0"/>
              <a:t>«</a:t>
            </a:r>
            <a:r>
              <a:rPr lang="uk-UA" sz="3200" b="1" dirty="0"/>
              <a:t>Зимовий ранок»  </a:t>
            </a:r>
            <a:r>
              <a:rPr lang="uk-UA" sz="3200" dirty="0"/>
              <a:t>муз. П. Чайковського</a:t>
            </a:r>
            <a:endParaRPr lang="ru-RU" sz="3200" dirty="0"/>
          </a:p>
          <a:p>
            <a:endParaRPr lang="uk-UA" sz="3200" b="1" i="1" u="sng" dirty="0"/>
          </a:p>
          <a:p>
            <a:r>
              <a:rPr lang="uk-UA" sz="3200" b="1" i="1" u="sng" dirty="0"/>
              <a:t>Співи. Пісні:</a:t>
            </a:r>
            <a:endParaRPr lang="ru-RU" sz="3200" dirty="0"/>
          </a:p>
          <a:p>
            <a:r>
              <a:rPr lang="uk-UA" sz="3200" b="1" i="1" dirty="0"/>
              <a:t> </a:t>
            </a:r>
            <a:endParaRPr lang="ru-RU" sz="3200" dirty="0"/>
          </a:p>
          <a:p>
            <a:r>
              <a:rPr lang="uk-UA" sz="3200" b="1" dirty="0"/>
              <a:t>«Ой, хто Миколая любить?» </a:t>
            </a:r>
            <a:r>
              <a:rPr lang="uk-UA" sz="3200" dirty="0"/>
              <a:t>українська народна колядка</a:t>
            </a:r>
            <a:endParaRPr lang="ru-RU" sz="3200" dirty="0"/>
          </a:p>
          <a:p>
            <a:r>
              <a:rPr lang="uk-UA" sz="3200" b="1" dirty="0"/>
              <a:t>«Ялинка» </a:t>
            </a:r>
            <a:r>
              <a:rPr lang="uk-UA" sz="3200" dirty="0"/>
              <a:t>муз. Т. Потапенко, </a:t>
            </a:r>
            <a:r>
              <a:rPr lang="uk-UA" sz="3200" dirty="0" err="1"/>
              <a:t>сл</a:t>
            </a:r>
            <a:r>
              <a:rPr lang="uk-UA" sz="3200" dirty="0"/>
              <a:t>. Н. </a:t>
            </a:r>
            <a:r>
              <a:rPr lang="uk-UA" sz="3200" dirty="0" err="1"/>
              <a:t>Найдьонової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0785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Шаблоны для новогодних открыток 2020: Скачать бесплатно и распечатать">
            <a:extLst>
              <a:ext uri="{FF2B5EF4-FFF2-40B4-BE49-F238E27FC236}">
                <a16:creationId xmlns:a16="http://schemas.microsoft.com/office/drawing/2014/main" id="{AE40F0AA-2EC1-4667-ABB9-30CE9A383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52" y="0"/>
            <a:ext cx="12192000" cy="720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C9B1C1E-76F5-4772-8AFE-62BB6C84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744" y="525779"/>
            <a:ext cx="8238744" cy="5806441"/>
          </a:xfrm>
        </p:spPr>
        <p:txBody>
          <a:bodyPr>
            <a:normAutofit/>
          </a:bodyPr>
          <a:lstStyle/>
          <a:p>
            <a:pPr algn="ctr"/>
            <a:r>
              <a:rPr lang="uk-UA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ОСВІТНІ РЕЗУЛЬТАТИ:</a:t>
            </a:r>
            <a:endParaRPr lang="ru-RU" b="1" u="sng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Дитина визначає жанр музичного твору.</a:t>
            </a:r>
            <a:endParaRPr 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Вирізняє частини музичного твору або пісні (вступ, заспів, куплет, приспів).</a:t>
            </a:r>
            <a:endParaRPr 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Уважно слухає музику від початку до кінця, 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емоційно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 відгукується на зміни характеру та настрою, що відбуваються в музичному творі.</a:t>
            </a:r>
            <a:endParaRPr 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Визначає настрій і характер твору.</a:t>
            </a:r>
            <a:endParaRPr 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Виділяє та називає засоби музичної виразності твору (темп, динаміка, ритм, тембр).</a:t>
            </a:r>
            <a:endParaRPr 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Відтворює та чисто співає нескладні пісні в зручному діапазоні.</a:t>
            </a:r>
            <a:endParaRPr 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Зберігає правильне положення корпусу під час співів</a:t>
            </a:r>
            <a:r>
              <a:rPr lang="uk-UA" dirty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38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деи на тему «Футажи» (19) | видеомонтаж, голубые елки, галактика  туманность андромеды">
            <a:extLst>
              <a:ext uri="{FF2B5EF4-FFF2-40B4-BE49-F238E27FC236}">
                <a16:creationId xmlns:a16="http://schemas.microsoft.com/office/drawing/2014/main" id="{CB2AC374-9AA3-4E96-98A8-EFB1EA2C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1C9B1C1E-76F5-4772-8AFE-62BB6C84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0191"/>
            <a:ext cx="10515600" cy="4819713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Передає нескладний ритмічний малюнок та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дикційно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 чітко з правильною артикуляцією відтворює текст пісні.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Співає індивідуально і в колективі, з акомпанементом та а </a:t>
            </a:r>
            <a:r>
              <a:rPr lang="en-US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capella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Виразно та ритмічно виконує танцювальні рухи відповідно до характеру музики та музичних образів.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Самостійно починає, координує та закінчує рухи відповідно до музики.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Виконує основні танцювальні рухи (крок з притопом, приставний крок з присіданням, боковий галом, перемінний крок).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Виразно та ритмічно виконує танці та рухи з предметами (м’ячі, обручі, квіти).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pPr marL="342900" lvl="0" indent="-342900">
              <a:lnSpc>
                <a:spcPct val="12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</a:rPr>
              <a:t>Інсценує ігрові пісні, виконує самостійні варіанти образних рухів в іграх.</a:t>
            </a:r>
            <a:endParaRPr lang="ru-RU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9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Обои Новый год 1920х1200 для рабочего стола новогодние картинки фото обои  скачать">
            <a:extLst>
              <a:ext uri="{FF2B5EF4-FFF2-40B4-BE49-F238E27FC236}">
                <a16:creationId xmlns:a16="http://schemas.microsoft.com/office/drawing/2014/main" id="{31DF9366-6239-4172-B05A-8A685D499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10056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0BFE2D80-DC45-43E2-90EF-E11C284E8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8704" y="374904"/>
            <a:ext cx="3803904" cy="5714747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СПИСОК ВИКОРИСТАНИХ ДЖЕРЕЛ:</a:t>
            </a:r>
          </a:p>
          <a:p>
            <a:pPr algn="ctr"/>
            <a:endParaRPr lang="uk-UA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Дитина: Освітня програма для дітей віком від двох до семи років / наук. кер. 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Проєкту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 /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В.О.Огневюк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; 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авт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. 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Кол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.: 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Г.В.Бєлєнька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О.Л.Богініч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uk-UA" dirty="0" err="1">
                <a:solidFill>
                  <a:srgbClr val="0000FF"/>
                </a:solidFill>
                <a:latin typeface="Comic Sans MS" panose="030F0702030302020204" pitchFamily="66" charset="0"/>
              </a:rPr>
              <a:t>В.М.Вертугіна</a:t>
            </a:r>
            <a:r>
              <a:rPr lang="uk-UA" dirty="0">
                <a:solidFill>
                  <a:srgbClr val="0000FF"/>
                </a:solidFill>
                <a:latin typeface="Comic Sans MS" panose="030F0702030302020204" pitchFamily="66" charset="0"/>
              </a:rPr>
              <a:t>. – К., 2020. – 440.</a:t>
            </a:r>
            <a:endParaRPr lang="ru-RU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1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Дизайн новогодних открыток — шаблоны">
            <a:extLst>
              <a:ext uri="{FF2B5EF4-FFF2-40B4-BE49-F238E27FC236}">
                <a16:creationId xmlns:a16="http://schemas.microsoft.com/office/drawing/2014/main" id="{588B7E5F-F953-41B4-B879-E190CF57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" y="-73152"/>
            <a:ext cx="12192000" cy="771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EB16ED4-AF22-401A-BA6F-B909105BA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1234" y="2751797"/>
            <a:ext cx="10515600" cy="1033271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Дякую за увагу!</a:t>
            </a:r>
            <a:endParaRPr lang="ru-RU" sz="8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4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66003-3C93-47BD-9BCC-A2AE01E2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✓ Фон с новогодней ёлкой #1 скачать клипарт бесплатно - Clipart-DB">
            <a:extLst>
              <a:ext uri="{FF2B5EF4-FFF2-40B4-BE49-F238E27FC236}">
                <a16:creationId xmlns:a16="http://schemas.microsoft.com/office/drawing/2014/main" id="{D79889E8-9618-4AF2-A696-10AAEBBF4F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53" y="0"/>
            <a:ext cx="11993731" cy="66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A8765D-7F7A-47C8-9322-85B43EA71543}"/>
              </a:ext>
            </a:extLst>
          </p:cNvPr>
          <p:cNvSpPr/>
          <p:nvPr/>
        </p:nvSpPr>
        <p:spPr>
          <a:xfrm>
            <a:off x="5548543" y="173115"/>
            <a:ext cx="643631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500" b="1" i="1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 – ритмічна діяльність.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500" b="1" i="1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Ігри:</a:t>
            </a:r>
            <a:endParaRPr lang="ru-RU" sz="2500" b="1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5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5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«Мишенята» </a:t>
            </a:r>
            <a:r>
              <a:rPr lang="uk-UA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М. </a:t>
            </a:r>
            <a:r>
              <a:rPr lang="uk-UA" sz="2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Жилінського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5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«Дожени зайчика» </a:t>
            </a: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О. </a:t>
            </a:r>
            <a:r>
              <a:rPr lang="uk-UA" sz="25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Тілічеєвої</a:t>
            </a: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5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Ю. Островського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5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500" b="1" i="1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«Музично – ритмічна діяльність.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500" b="1" i="1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Танці:</a:t>
            </a:r>
            <a:endParaRPr lang="ru-RU" sz="2500" b="1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5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5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«Зимовий танок» </a:t>
            </a: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М. </a:t>
            </a:r>
            <a:r>
              <a:rPr lang="uk-UA" sz="25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Старокадомського</a:t>
            </a: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500" dirty="0" err="1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О. Висоцької</a:t>
            </a:r>
            <a:endParaRPr lang="ru-RU" sz="25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500" b="1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«Новорічна полька»  </a:t>
            </a:r>
            <a:r>
              <a:rPr lang="uk-UA" sz="25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А Александрова</a:t>
            </a:r>
            <a:endParaRPr lang="ru-RU" sz="25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9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00190-934B-4CD7-A2CD-641EB69C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Зимние новогодние шаблоны для презентаций. | Началочка">
            <a:extLst>
              <a:ext uri="{FF2B5EF4-FFF2-40B4-BE49-F238E27FC236}">
                <a16:creationId xmlns:a16="http://schemas.microsoft.com/office/drawing/2014/main" id="{913F7025-C4B9-4854-A8AD-5231586320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6642" cy="867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D535F0-873F-4B4E-8F00-9352BB3034F2}"/>
              </a:ext>
            </a:extLst>
          </p:cNvPr>
          <p:cNvSpPr/>
          <p:nvPr/>
        </p:nvSpPr>
        <p:spPr>
          <a:xfrm>
            <a:off x="601411" y="133164"/>
            <a:ext cx="10515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uk-UA" sz="3200" b="1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РЕЗУЛЬТАТИ:</a:t>
            </a:r>
          </a:p>
          <a:p>
            <a:pPr marL="457200" algn="ctr">
              <a:spcAft>
                <a:spcPts val="0"/>
              </a:spcAft>
            </a:pPr>
            <a:endParaRPr lang="ru-RU" sz="3200" u="sng" dirty="0">
              <a:solidFill>
                <a:srgbClr val="0070C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Впізнають добре знайомі пісні й музичні твори та </a:t>
            </a:r>
            <a:r>
              <a:rPr lang="uk-UA" sz="28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емоційно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реагують на них;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Проявляють зацікавленість до нових творів;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 висоту звуків (високий – низький);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Разом з педагогом підспівують музичні фрази;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0" indent="-5715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Виконують нескладні музично – ритмічні рухи (плескання в долоні, притупування, рухи зап’ястками рук), узгоджують рухи відповідно до характеру музики та її змін.</a:t>
            </a:r>
            <a:endParaRPr lang="ru-RU" sz="2800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2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C1F8B-50C1-4548-91DE-366992BD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Новогодние фоны 2022: для открыток, презентаций, рабочего стола">
            <a:extLst>
              <a:ext uri="{FF2B5EF4-FFF2-40B4-BE49-F238E27FC236}">
                <a16:creationId xmlns:a16="http://schemas.microsoft.com/office/drawing/2014/main" id="{C30064DF-FD34-419E-B99B-740AAC17F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62" y="-46608"/>
            <a:ext cx="12278242" cy="69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445FE3-C8EC-4966-B735-D043AA1C6E70}"/>
              </a:ext>
            </a:extLst>
          </p:cNvPr>
          <p:cNvSpPr/>
          <p:nvPr/>
        </p:nvSpPr>
        <p:spPr>
          <a:xfrm>
            <a:off x="2706624" y="0"/>
            <a:ext cx="9134856" cy="686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 молодша група «Малята»</a:t>
            </a:r>
          </a:p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(четвертий рік життя)</a:t>
            </a:r>
            <a:endParaRPr lang="ru-RU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Слухання музики: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Вальс снігових пластівців» </a:t>
            </a:r>
          </a:p>
          <a:p>
            <a:pPr>
              <a:spcAft>
                <a:spcPts val="0"/>
              </a:spcAft>
            </a:pPr>
            <a:r>
              <a:rPr lang="uk-UA" sz="24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 балету «Лускунчик») муз. П. Чайковського</a:t>
            </a:r>
            <a:endParaRPr lang="ru-RU" sz="2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«Дід Мороз» </a:t>
            </a:r>
            <a:r>
              <a:rPr lang="uk-UA" sz="24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 Р. Шумана</a:t>
            </a:r>
            <a:endParaRPr lang="ru-RU" sz="2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Співи. Пісні: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«Ой, зима» </a:t>
            </a:r>
            <a:r>
              <a:rPr lang="uk-UA" sz="20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 М. </a:t>
            </a:r>
            <a:r>
              <a:rPr lang="uk-UA" sz="20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Ведмедері</a:t>
            </a:r>
            <a:r>
              <a:rPr lang="uk-UA" sz="20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0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М. Підгірянки</a:t>
            </a:r>
            <a:endParaRPr lang="ru-RU" sz="20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«Сніжок»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О.Зозулі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Перелісної</a:t>
            </a:r>
            <a:endParaRPr lang="ru-RU" sz="1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«Перший сніг»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 Л. Дичко,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В. Поліщука</a:t>
            </a:r>
            <a:endParaRPr lang="ru-RU" sz="1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«Ялинка»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 Т.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Шутенко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М.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Лисача</a:t>
            </a:r>
            <a:endParaRPr lang="ru-RU" sz="1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«Здрастуй, свято Новий рік!» 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муз. і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Д. Мулика</a:t>
            </a:r>
            <a:endParaRPr lang="ru-RU" sz="1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«Щедрий вечір»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нар. пісня</a:t>
            </a:r>
            <a:endParaRPr lang="ru-RU" sz="1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«Добрий вечір» </a:t>
            </a:r>
            <a:r>
              <a:rPr lang="uk-UA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</a:t>
            </a:r>
            <a:r>
              <a:rPr lang="uk-UA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нар. пісня</a:t>
            </a:r>
            <a:endParaRPr lang="ru-RU" sz="14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3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E9FAA-E49F-484E-A631-671DE8B1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Обои новый, год Фон № 31154 , раздел Праздники, размер 1600x1200 - скачать  бесплатно картинку на рабочий стол и телефон">
            <a:extLst>
              <a:ext uri="{FF2B5EF4-FFF2-40B4-BE49-F238E27FC236}">
                <a16:creationId xmlns:a16="http://schemas.microsoft.com/office/drawing/2014/main" id="{FEF7F53C-5BDC-427B-9726-CF570D961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EEC520-B137-4758-B881-549C206B9E8B}"/>
              </a:ext>
            </a:extLst>
          </p:cNvPr>
          <p:cNvSpPr/>
          <p:nvPr/>
        </p:nvSpPr>
        <p:spPr>
          <a:xfrm>
            <a:off x="363984" y="301841"/>
            <a:ext cx="7097520" cy="5509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 – ритмічна діяльність.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Ігри: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«Злови в коло»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Б.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Гундера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сл.В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Антонової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 – ритмічна діяльність.  Танці: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«Танок з дзвіночками»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укр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нар. мелодія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«Бігти до ялиночки»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В. Сметани («Полька»)</a:t>
            </a:r>
            <a:endParaRPr lang="ru-RU" sz="28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4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3D0B-44A2-4C9D-9D33-A241D05E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Широкоформатные обои HD Новый Год 1920x1080 для рабочего стола">
            <a:extLst>
              <a:ext uri="{FF2B5EF4-FFF2-40B4-BE49-F238E27FC236}">
                <a16:creationId xmlns:a16="http://schemas.microsoft.com/office/drawing/2014/main" id="{22DCE417-E3F1-46D7-82D8-58CE46F60B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5" y="124287"/>
            <a:ext cx="11890583" cy="67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FA3ED1-3915-4269-87BB-BD6A2AC8C6A6}"/>
              </a:ext>
            </a:extLst>
          </p:cNvPr>
          <p:cNvSpPr/>
          <p:nvPr/>
        </p:nvSpPr>
        <p:spPr>
          <a:xfrm>
            <a:off x="340312" y="266329"/>
            <a:ext cx="9974120" cy="565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ctr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b="1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РЕЗУЛЬТАТИ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700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Слухають музику від початку до кінця, запам’ятовують та впізнають знайомі музичні твори;</a:t>
            </a:r>
            <a:endParaRPr lang="ru-RU" sz="2700" b="1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700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Проявляють емоційний відгук на музичні твори, елементарні судження про настрій та характер музики або пісні;</a:t>
            </a:r>
            <a:endParaRPr lang="ru-RU" sz="2700" b="1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700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Демонструють диференційованість сприйняття музики, відрізняють окремі засоби музичної виразності (темп, динаміку, регістр);</a:t>
            </a:r>
            <a:endParaRPr lang="ru-RU" sz="2700" b="1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7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3D0B-44A2-4C9D-9D33-A241D05E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Широкоформатные обои HD Новый Год 1920x1080 для рабочего стола">
            <a:extLst>
              <a:ext uri="{FF2B5EF4-FFF2-40B4-BE49-F238E27FC236}">
                <a16:creationId xmlns:a16="http://schemas.microsoft.com/office/drawing/2014/main" id="{22DCE417-E3F1-46D7-82D8-58CE46F60B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95" y="124287"/>
            <a:ext cx="11890583" cy="673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FA3ED1-3915-4269-87BB-BD6A2AC8C6A6}"/>
              </a:ext>
            </a:extLst>
          </p:cNvPr>
          <p:cNvSpPr/>
          <p:nvPr/>
        </p:nvSpPr>
        <p:spPr>
          <a:xfrm>
            <a:off x="340312" y="124287"/>
            <a:ext cx="8803689" cy="6268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uk-UA" sz="2800" b="1" u="sng" dirty="0">
                <a:solidFill>
                  <a:schemeClr val="bg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ОСВІТНІ РЕЗУЛЬТАТИ</a:t>
            </a:r>
            <a:endParaRPr lang="ru-RU" sz="2800" dirty="0">
              <a:solidFill>
                <a:schemeClr val="bg1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 </a:t>
            </a:r>
            <a:r>
              <a:rPr lang="uk-UA" sz="2800" b="1" dirty="0" err="1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двохчастинну</a:t>
            </a:r>
            <a:r>
              <a:rPr lang="uk-UA" sz="2800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та одночастинну форми музичних творів, реагують на їх зміни;</a:t>
            </a:r>
            <a:endParaRPr lang="ru-RU" sz="2800" b="1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 прості жанри (пісня, танець, марш);</a:t>
            </a:r>
            <a:endParaRPr lang="ru-RU" sz="2800" b="1" dirty="0">
              <a:solidFill>
                <a:schemeClr val="bg1"/>
              </a:solidFill>
              <a:highlight>
                <a:srgbClr val="0000FF"/>
              </a:highligh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bg1"/>
                </a:solidFill>
                <a:highlight>
                  <a:srgbClr val="0000FF"/>
                </a:highlight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Проявляють уміння співати разом з дорослим і дітьми протяжно та ритмічно пісні, одночасно починати та закінчувати виконання пісні.</a:t>
            </a:r>
            <a:endParaRPr lang="ru-RU" sz="2800" b="1" dirty="0">
              <a:solidFill>
                <a:schemeClr val="bg1"/>
              </a:solidFill>
              <a:effectLst/>
              <a:highlight>
                <a:srgbClr val="0000FF"/>
              </a:highlight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7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B7FFA-4B95-4B05-973C-C86465BD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Новогодние фоны 2022: скачать бесплатно, для открыток, фотошопа | Домашняя  ферма">
            <a:extLst>
              <a:ext uri="{FF2B5EF4-FFF2-40B4-BE49-F238E27FC236}">
                <a16:creationId xmlns:a16="http://schemas.microsoft.com/office/drawing/2014/main" id="{4C0D9BBF-A7A7-4ED3-958F-1134303EE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99833" cy="69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4D1726-1CD3-433B-AF5F-6FA0380086D7}"/>
              </a:ext>
            </a:extLst>
          </p:cNvPr>
          <p:cNvSpPr/>
          <p:nvPr/>
        </p:nvSpPr>
        <p:spPr>
          <a:xfrm>
            <a:off x="239697" y="97654"/>
            <a:ext cx="11638625" cy="635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Середня група «</a:t>
            </a:r>
            <a:r>
              <a:rPr lang="uk-UA" sz="2800" b="1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Чомусики</a:t>
            </a: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4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(п</a:t>
            </a:r>
            <a:r>
              <a:rPr lang="ru-RU" sz="24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ятий</a:t>
            </a:r>
            <a:r>
              <a:rPr lang="uk-UA" sz="24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рік життя)</a:t>
            </a:r>
            <a:endParaRPr lang="ru-RU" sz="24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i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Слухання музики: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«Жартівливий вальс – шарманка»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муз. П. Чайковського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«Музична скринька» 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Г. Свиридова (з «Альбому п</a:t>
            </a:r>
            <a:r>
              <a:rPr lang="ru-RU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єс для дітей»)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i="1" u="sng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Співи. Пісні: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800" b="1" i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«Падає сніг»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В. Клина,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М. Познанської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«Зимонька – зима»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О. Герасименко,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М.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Чумарної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«Зима» 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муз. Л. Дичко,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В. Лагоди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«Ой хто, хто Миколая любить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укр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нар. пісня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sz="2800" b="1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«Ялинка»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муз. О. Швеця, </a:t>
            </a:r>
            <a:r>
              <a:rPr lang="uk-UA" sz="2800" dirty="0" err="1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сл</a:t>
            </a:r>
            <a:r>
              <a:rPr lang="uk-UA" sz="2800" dirty="0">
                <a:solidFill>
                  <a:srgbClr val="0000FF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М. Лисича</a:t>
            </a:r>
            <a:endParaRPr lang="ru-RU" sz="2800" dirty="0">
              <a:solidFill>
                <a:srgbClr val="0000FF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uk-UA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51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1976</Words>
  <Application>Microsoft Office PowerPoint</Application>
  <PresentationFormat>Широкоэкранный</PresentationFormat>
  <Paragraphs>214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Times New Roman</vt:lpstr>
      <vt:lpstr>Wingdings</vt:lpstr>
      <vt:lpstr>Тема Office</vt:lpstr>
      <vt:lpstr>Комунальна установа «Центр професійного розвитку педагогічних працівників  Вінницької міської ради»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Дата проведення – 10.12.2021 час проведення- 12.00 Організація та проведення зимових свят та розваг в дитячому садку</dc:title>
  <dc:creator>Пользователь</dc:creator>
  <cp:lastModifiedBy>Пользователь</cp:lastModifiedBy>
  <cp:revision>45</cp:revision>
  <dcterms:created xsi:type="dcterms:W3CDTF">2021-12-07T09:36:15Z</dcterms:created>
  <dcterms:modified xsi:type="dcterms:W3CDTF">2021-12-09T13:34:17Z</dcterms:modified>
</cp:coreProperties>
</file>